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1" r:id="rId14"/>
    <p:sldId id="273" r:id="rId15"/>
    <p:sldId id="272" r:id="rId16"/>
    <p:sldId id="274" r:id="rId17"/>
    <p:sldId id="275" r:id="rId18"/>
    <p:sldId id="276" r:id="rId19"/>
    <p:sldId id="283" r:id="rId20"/>
    <p:sldId id="277" r:id="rId21"/>
    <p:sldId id="282" r:id="rId22"/>
    <p:sldId id="280" r:id="rId23"/>
    <p:sldId id="28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412" autoAdjust="0"/>
  </p:normalViewPr>
  <p:slideViewPr>
    <p:cSldViewPr snapToGrid="0">
      <p:cViewPr varScale="1">
        <p:scale>
          <a:sx n="64" d="100"/>
          <a:sy n="64" d="100"/>
        </p:scale>
        <p:origin x="90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C4A27-3E67-4EE2-B4DD-E24245BDC56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AEC0A-37BF-404D-AEBF-CB9FBA5B8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49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1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1 : LED</a:t>
            </a:r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ON</a:t>
            </a:r>
          </a:p>
          <a:p>
            <a:pPr algn="l"/>
            <a:r>
              <a:rPr lang="en-US" altLang="ko-KR" sz="1100">
                <a:solidFill>
                  <a:srgbClr val="3F7F5F"/>
                </a:solidFill>
                <a:latin typeface="Consolas" panose="020B0609020204030204" pitchFamily="49" charset="0"/>
              </a:rPr>
              <a:t>2 : LED OFF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87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7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40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07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5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64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GND : -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VCC : +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RX &lt;--&gt; TX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TX &lt;--&gt; RX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교차해서 연결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87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639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@file           :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main.c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        : Main program body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@attention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Copyright (c) 2023 STMicroelectronics.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All rights reserved.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This software is licensed under terms that can be found in the LICENSE file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root directory of this software component.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If no LICENSE file comes with this software, it is provided AS-IS.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******************************************************************************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Header 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Includes ------------------------------------------------------------------*/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#include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main.h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includes 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Includes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typedef 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PTD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define 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PD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macro -------------------------------------------------------------*/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PM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variables ---------------------------------------------------------*/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huart1;</a:t>
            </a:r>
          </a:p>
          <a:p>
            <a:pPr algn="l"/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UART_HandleTypeDef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huart2;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PV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function prototypes -----------------------------------------------*/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PFP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Private user code ---------------------------------------------------------*/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0 */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_write(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file,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* p,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){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HAL_UART_Transmit(&amp;huart1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HAL_UART_Transmit(&amp;huart2 , (</a:t>
            </a:r>
            <a:r>
              <a:rPr lang="de-DE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de-DE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*)p, len, 10);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The application entry point.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int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MCU Configuration--------------------------------------------------------*/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Reset of all peripherals, Initializes the Flash interface and the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Systick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.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Configure the system clock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SysInit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Initialize all configured peripherals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MX_GPIO_Init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MX_USART1_UART_Init();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MX_USART2_UART_Init();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data = 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num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Infinite loop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"connected\r\n"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WHILE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3 */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HAL_UART_Receive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(&amp;huart1, &amp;data, 1, 10);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'0'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GPIO_PIN_0))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0);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0);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"LED0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GPIO_PIN_1))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1);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1);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"LED1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GPIO_PIN_2))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2);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2);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"LED2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'3'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GPIO_PIN_3))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3);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3);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"LED3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'4'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GPIO_PIN_4))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4);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4);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"LED4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'5'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GPIO_PIN_5))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5);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5);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"LED5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'6'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GPIO_PIN_6))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| (1 &lt;&lt; 6);</a:t>
            </a:r>
          </a:p>
          <a:p>
            <a:pPr algn="l"/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num =  num &amp; ~(1 &lt;&lt; 6);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"LED6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'7'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HAL_GPIO_TogglePin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HAL_GPIO_ReadPin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(GPIOC, GPIO_PIN_7))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| (1 &lt;&lt; 7);</a:t>
            </a:r>
          </a:p>
          <a:p>
            <a:pPr algn="l"/>
            <a:r>
              <a:rPr lang="pt-BR" altLang="ko-KR" sz="1100" b="1" dirty="0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ON hex : %x\r\n"</a:t>
            </a:r>
            <a:r>
              <a:rPr lang="pt-BR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num =  num &amp; ~(1 &lt;&lt; 7);</a:t>
            </a:r>
          </a:p>
          <a:p>
            <a:pPr algn="l"/>
            <a:r>
              <a:rPr lang="en-US" altLang="ko-KR" sz="1100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"LED7 OFF hex : %x\r\n"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num);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data = 0;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3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System Clock Configuration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SystemClock_Config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RCC_ClkInitTypeDef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Configure the main internal regulator output voltage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__HAL_RCC_PWR_CLK_ENABLE();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__HAL_PWR_VOLTAGESCALING_CONFIG(PWR_REGULATOR_VOLTAGE_SCALE1);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RCC Oscillators according to the specified parameters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in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RCC_OscInitTypeDef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structure.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OscillatorType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RCC_OSCILLATORTYPE_HSI;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RCC_OscInitStruct.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HSIState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RCC_HSI_ON;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HSICalibrationValue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RCC_HSICALIBRATION_DEFAULT;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PLLState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RCC_PLL_NONE;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HAL_RCC_OscConfig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RCC_OscInitStruct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 Initializes the CPU, AHB and APB buses clocks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ClockType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RCC_CLOCKTYPE_HCLK|RCC_CLOCKTYPE_SYSCLK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|RCC_CLOCKTYPE_PCLK1|RCC_CLOCKTYPE_PCLK2;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SYSCLKSource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RCC_SYSCLKSOURCE_HSI;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AHBCLKDivider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RCC_SYSCLK_DIV1;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APB1CLKDivider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RCC_ClkInitStruct.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APB2CLKDivider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RCC_HCLK_DIV1;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HAL_RCC_ClockConfig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RCC_ClkInitStruct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FLASH_LATENCY_0)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USART1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MX_USART1_UART_Init(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huart1.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(&amp;huart1)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USART1_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USART2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MX_USART2_UART_Init(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0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1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USART2;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BaudRate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115200;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WordLength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UART_WORDLENGTH_8B;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StopBits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UART_STOPBITS_1;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Parity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UART_PARITY_NONE;</a:t>
            </a:r>
          </a:p>
          <a:p>
            <a:pPr algn="l"/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fr-F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UART_MODE_TX_RX;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HwFlowCtl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UART_HWCONTROL_NONE;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huart2.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OverSampling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UART_OVERSAMPLING_16;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HAL_UART_Init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(&amp;huart2) != </a:t>
            </a:r>
            <a:r>
              <a:rPr lang="en-US" altLang="ko-KR" sz="11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HAL_OK</a:t>
            </a:r>
            <a:r>
              <a:rPr lang="en-US" altLang="ko-KR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USART2_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Init 2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GPIO Initialization Function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None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MX_GPIO_Init(</a:t>
            </a:r>
            <a:r>
              <a:rPr lang="it-IT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it-IT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5032"/>
                </a:solidFill>
                <a:latin typeface="Consolas" panose="020B0609020204030204" pitchFamily="49" charset="0"/>
              </a:rPr>
              <a:t>GPIO_InitTypeDef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{0};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MX_GPIO_Init_1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MX_GPIO_Init_1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GPIO Ports Clock Enable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__HAL_RCC_GPIOC_CLK_ENABLE();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__HAL_RCC_GPIOA_CLK_ENABLE();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 Output Level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HAL_GPIO_WritePin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|LED4_Pin|LED5_Pin|LED6_Pin|LED7_Pin,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GPIO_PIN_RESET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/*Configure GPIO pins : LED0_Pin LED1_Pin LED2_Pin LED3_Pin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                     LED4_Pin LED5_Pin LED6_Pin LED7_Pin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Pin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LED0_Pin|LED1_Pin|LED2_Pin|LED3_Pin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|LED4_Pin|LED5_Pin|LED6_Pin|LED7_Pin;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GPIO_MODE_OUTPUT_PP;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Pull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GPIO_NOPULL;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GPIO_SPEED_FREQ_LOW;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HAL_GPIO_Init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(GPIOC, &amp;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GPIO_InitStruct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MX_GPIO_Init_2 */</a:t>
            </a:r>
          </a:p>
          <a:p>
            <a:pPr algn="l"/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MX_GPIO_Init_2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4 */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This function is executed in case of error occurrence.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Error_Handler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Error_Handler_Debug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HAL error return state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__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disable_irq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(1)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da-DK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a-DK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Error_Handler_Debug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1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#ifdef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USE_FULL_ASSERT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@brief  Reports the name of the source file and the source line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        where the </a:t>
            </a:r>
            <a:r>
              <a:rPr lang="en-US" altLang="ko-KR" sz="1100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error has occurred.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file: pointer to the source file name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param  line: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assert_param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 error line source number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* @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retval None</a:t>
            </a:r>
          </a:p>
          <a:p>
            <a:pPr algn="l"/>
            <a:r>
              <a:rPr lang="ko-KR" altLang="en-US" sz="1100" dirty="0">
                <a:solidFill>
                  <a:srgbClr val="3F7F5F"/>
                </a:solidFill>
                <a:latin typeface="Consolas" panose="020B0609020204030204" pitchFamily="49" charset="0"/>
              </a:rPr>
              <a:t>  *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assert_failed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(uint8_t *file, uint32_t line)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BEGIN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can add his own implementation to report the file name and line number,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ex: </a:t>
            </a:r>
            <a:r>
              <a:rPr lang="en-US" altLang="ko-KR" sz="11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100" u="sng" dirty="0">
                <a:solidFill>
                  <a:srgbClr val="3F7F5F"/>
                </a:solidFill>
                <a:latin typeface="Consolas" panose="020B0609020204030204" pitchFamily="49" charset="0"/>
              </a:rPr>
              <a:t>("Wrong parameters value: file %s on line %d\r\n", file, line)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/* USER CODE END 6 */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#endif</a:t>
            </a:r>
            <a:r>
              <a:rPr lang="en-US" altLang="ko-K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3F7F5F"/>
                </a:solidFill>
                <a:latin typeface="Consolas" panose="020B0609020204030204" pitchFamily="49" charset="0"/>
              </a:rPr>
              <a:t>/* USE_FULL_ASSERT */</a:t>
            </a:r>
          </a:p>
          <a:p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AEC0A-37BF-404D-AEBF-CB9FBA5B87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3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AAC3B-1E74-2502-8717-C71958DAD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BE5A1E-C454-2A14-B3FA-6D7F47B6B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24BD7-D7FD-5A3A-0F2B-C75FA887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6525D-1FFC-E148-3621-D04A1BF6E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FA3E60-F4F6-F371-78C1-6C536621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0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7B04B-4D2A-1F53-B397-7BFCA77D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7D9D26-EE49-8E58-3DE7-8C799DAFD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53DC3E-DC86-D39E-D72C-D9DB14A7C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E0EA04-F74C-11CE-A9E4-38D3011B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AAB3A5-8021-D09D-3180-F26B81C5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CCDC0C-CBC1-812F-49CB-D6911FF49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D7B996-7B79-5C4F-8D45-A3D75B1BB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00756-A3D0-2BE8-71C0-89CFDD9C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B89C7-BD97-23F8-74D8-1CC4F212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13926-F43A-2120-4B66-E9B31133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73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4D387-C5E8-36D4-926D-21F16C7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3C830-A7ED-38DA-3978-42A3F603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9795D-1E76-0185-1D76-73E0A1676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2B17BC-2847-6111-D859-FF2B9907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57546-4D60-07F9-870F-06BE1780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3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9E911-58E0-C496-20D5-E2EF381C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E0580-01DC-6D28-0E01-C8F4BF19A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7A597-1FB7-801F-4D9C-7F179B93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764B1-0188-0CE4-C963-95A6B981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6565A-583E-809A-9484-6A38BF0B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5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8DB23-976A-1D4E-2DFC-2C66BEA9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2EA41-BF54-4122-E93E-9A4932FCE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1C914C-6A8A-8E40-2A98-E9AED95E9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C3989D-DC24-3FF5-768E-43DAD1BE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DD2D3A-133D-EF8B-3EEE-7FD444EC1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64701-4BDF-2A88-3926-74C4BD24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67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E224-3402-638C-8337-164FC1EF7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DE3665-54C9-A2AE-A402-465FDE160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7FD987-12B4-C386-A6A5-26498561B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C3EDC5-69FD-1D65-F985-0625BEEE53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BF650E-7E3C-121B-EAF7-0FB4FBA99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B87EAC-0938-1E12-125A-5A181467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DF8097-7226-8987-0C34-043BA0C4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D248C0-AE4A-A818-8778-993665BD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21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C31A5-F32C-1EDB-7FC5-207B5AF3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B2A845-148B-90F4-214A-A582A342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8F9654-612F-7D62-D115-4D927E23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071A03-4E8D-B448-3DD0-626FD781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7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6B0350-87FA-977F-13C8-48032A2E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63EA61-2F2C-1117-A659-3A2D5E5AF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8AF121-593C-B5DC-9268-B0E69F12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432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D4BCD-B0EB-9643-B2DD-F4E7B66D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DEB0A-A041-1219-E490-BA7E24A6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205626-27A3-0658-1A96-591EABB8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CE325-3AA7-2272-501C-3916DB395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D29CA6-3558-2D0B-D4A1-5F95BA9C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41AAAC-7E09-50BC-7141-1C62CFB7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7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E47D7-E178-F095-2DFD-A6CDE3BC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2CBD35-4DDA-5404-B789-852F76D67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36CAC8-4DB7-51BA-E207-2B53E81E4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6E4F42-4CDF-2C2E-F561-F5643D280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F81D7-1716-FC5D-E609-639B321C2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823F0-F9BB-883B-4D6D-04CD9D05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99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381844-127F-2454-0C46-07CE2F3D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9A35F-A1C6-09E0-D342-CF224E6DF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96AAB6-0CE5-0B1E-BA02-217090E69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73EEE-8FCD-4FDF-8522-A01ED04D7B7A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27F11-3956-F816-05ED-0CA4FBDC8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1616E-5A45-056F-13DB-01A5EE3C0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0490-CCE9-4E13-926C-FD5626F888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00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37401-E721-BCD4-1EB7-B5DF47E36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i="0" dirty="0">
                <a:solidFill>
                  <a:srgbClr val="4D5256"/>
                </a:solidFill>
                <a:effectLst/>
                <a:latin typeface="Helvetica Neue"/>
              </a:rPr>
              <a:t>UART </a:t>
            </a:r>
            <a:r>
              <a:rPr lang="ko-KR" altLang="en-US" sz="2800" b="1" i="0" dirty="0">
                <a:solidFill>
                  <a:srgbClr val="4D5256"/>
                </a:solidFill>
                <a:effectLst/>
                <a:latin typeface="Helvetica Neue"/>
              </a:rPr>
              <a:t>를 통한 개발 보드와 스마트폰 간의 블루투스 통신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D2FD7E-6E24-A9E5-84F9-70AF449A3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0640" y="5099912"/>
            <a:ext cx="6453051" cy="3516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조 김준호 </a:t>
            </a:r>
            <a:r>
              <a:rPr lang="ko-KR" altLang="en-US" dirty="0" err="1"/>
              <a:t>김정균</a:t>
            </a:r>
            <a:r>
              <a:rPr lang="ko-KR" altLang="en-US" dirty="0"/>
              <a:t> 이송이 이세현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3838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0B0297-4A56-2197-535B-3280DAB5F394}"/>
              </a:ext>
            </a:extLst>
          </p:cNvPr>
          <p:cNvSpPr txBox="1"/>
          <p:nvPr/>
        </p:nvSpPr>
        <p:spPr>
          <a:xfrm>
            <a:off x="461816" y="286326"/>
            <a:ext cx="247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핀 설정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6A3BBB-ABE0-BDE5-437F-54852874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551" y="735297"/>
            <a:ext cx="6382641" cy="5677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0A05D7-6DD3-4839-B575-5B5326D8BE7A}"/>
              </a:ext>
            </a:extLst>
          </p:cNvPr>
          <p:cNvSpPr txBox="1"/>
          <p:nvPr/>
        </p:nvSpPr>
        <p:spPr>
          <a:xfrm>
            <a:off x="975360" y="2063932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PC0 ~ PC7 GPIO_OUTUT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1995D2-D88F-3BEB-B076-E08549AA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16495"/>
            <a:ext cx="2422460" cy="17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AAEB0F-9955-020F-52B7-8B23CA5F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" y="1283855"/>
            <a:ext cx="10564820" cy="5071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B800DF-BA26-83F1-1851-B14E6DCC50B7}"/>
              </a:ext>
            </a:extLst>
          </p:cNvPr>
          <p:cNvSpPr txBox="1"/>
          <p:nvPr/>
        </p:nvSpPr>
        <p:spPr>
          <a:xfrm>
            <a:off x="461816" y="286326"/>
            <a:ext cx="632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USART1 </a:t>
            </a:r>
            <a:r>
              <a:rPr lang="ko-KR" altLang="en-US" sz="3200" dirty="0"/>
              <a:t>설정 </a:t>
            </a:r>
            <a:r>
              <a:rPr lang="en-US" altLang="ko-KR" sz="3200" dirty="0"/>
              <a:t>(MCU -FB155BC)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EB0017-2A64-1FBA-9A07-7EDED3B84C3B}"/>
              </a:ext>
            </a:extLst>
          </p:cNvPr>
          <p:cNvSpPr/>
          <p:nvPr/>
        </p:nvSpPr>
        <p:spPr>
          <a:xfrm>
            <a:off x="2554521" y="2160024"/>
            <a:ext cx="1042120" cy="321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13251-9D58-76CD-9F9F-B7C7F2555C3B}"/>
              </a:ext>
            </a:extLst>
          </p:cNvPr>
          <p:cNvSpPr/>
          <p:nvPr/>
        </p:nvSpPr>
        <p:spPr>
          <a:xfrm>
            <a:off x="2554521" y="4646322"/>
            <a:ext cx="2548702" cy="1136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2A45C7-75E9-FDCF-612E-94A7F152D538}"/>
              </a:ext>
            </a:extLst>
          </p:cNvPr>
          <p:cNvSpPr/>
          <p:nvPr/>
        </p:nvSpPr>
        <p:spPr>
          <a:xfrm>
            <a:off x="9377687" y="3617219"/>
            <a:ext cx="1255479" cy="388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81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D6869B-70F3-016B-1EB9-F0BB8634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" y="1025832"/>
            <a:ext cx="11173097" cy="53659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B800DF-BA26-83F1-1851-B14E6DCC50B7}"/>
              </a:ext>
            </a:extLst>
          </p:cNvPr>
          <p:cNvSpPr txBox="1"/>
          <p:nvPr/>
        </p:nvSpPr>
        <p:spPr>
          <a:xfrm>
            <a:off x="461816" y="286326"/>
            <a:ext cx="632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USART2 </a:t>
            </a:r>
            <a:r>
              <a:rPr lang="ko-KR" altLang="en-US" sz="3200" dirty="0"/>
              <a:t>설정 </a:t>
            </a:r>
            <a:r>
              <a:rPr lang="en-US" altLang="ko-KR" sz="3200" dirty="0"/>
              <a:t>(PC - MCU)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EB0017-2A64-1FBA-9A07-7EDED3B84C3B}"/>
              </a:ext>
            </a:extLst>
          </p:cNvPr>
          <p:cNvSpPr/>
          <p:nvPr/>
        </p:nvSpPr>
        <p:spPr>
          <a:xfrm>
            <a:off x="2580776" y="2064230"/>
            <a:ext cx="1042120" cy="321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513251-9D58-76CD-9F9F-B7C7F2555C3B}"/>
              </a:ext>
            </a:extLst>
          </p:cNvPr>
          <p:cNvSpPr/>
          <p:nvPr/>
        </p:nvSpPr>
        <p:spPr>
          <a:xfrm>
            <a:off x="2264228" y="4650377"/>
            <a:ext cx="2987040" cy="1358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2A45C7-75E9-FDCF-612E-94A7F152D538}"/>
              </a:ext>
            </a:extLst>
          </p:cNvPr>
          <p:cNvSpPr/>
          <p:nvPr/>
        </p:nvSpPr>
        <p:spPr>
          <a:xfrm>
            <a:off x="5998762" y="5266422"/>
            <a:ext cx="1438358" cy="11314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575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5514A-87CC-CAEB-65B2-AC1AAB5EB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46"/>
          <a:stretch/>
        </p:blipFill>
        <p:spPr>
          <a:xfrm>
            <a:off x="155809" y="2059842"/>
            <a:ext cx="5167840" cy="1555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977B1-9802-ACF8-BF17-65C527A17421}"/>
              </a:ext>
            </a:extLst>
          </p:cNvPr>
          <p:cNvSpPr txBox="1"/>
          <p:nvPr/>
        </p:nvSpPr>
        <p:spPr>
          <a:xfrm>
            <a:off x="461816" y="286326"/>
            <a:ext cx="632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main.c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190C8B-6ABC-8C55-8338-9493603B3E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3"/>
          <a:stretch/>
        </p:blipFill>
        <p:spPr>
          <a:xfrm>
            <a:off x="155809" y="3650738"/>
            <a:ext cx="2225966" cy="10796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08D007-123E-9F26-0158-89DB2D1E2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154" y="286326"/>
            <a:ext cx="5000306" cy="45136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3B9836-A705-D6D5-D878-9BF45A507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155" y="5086788"/>
            <a:ext cx="2231882" cy="1484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CFE38-12E5-E925-9236-6C8731600B86}"/>
              </a:ext>
            </a:extLst>
          </p:cNvPr>
          <p:cNvSpPr txBox="1"/>
          <p:nvPr/>
        </p:nvSpPr>
        <p:spPr>
          <a:xfrm>
            <a:off x="6280727" y="4800025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 . 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98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BD1424F-E51C-A396-D66D-0111A72B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9003"/>
            <a:ext cx="5182323" cy="2753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F4124B-E5CD-9076-7F35-B7EF89BD0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36" y="1580968"/>
            <a:ext cx="4992483" cy="3429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AEF453-A479-DCAD-6240-9C0DF665A4C1}"/>
              </a:ext>
            </a:extLst>
          </p:cNvPr>
          <p:cNvSpPr txBox="1"/>
          <p:nvPr/>
        </p:nvSpPr>
        <p:spPr>
          <a:xfrm>
            <a:off x="9339116" y="1396302"/>
            <a:ext cx="208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126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977B1-9802-ACF8-BF17-65C527A17421}"/>
              </a:ext>
            </a:extLst>
          </p:cNvPr>
          <p:cNvSpPr txBox="1"/>
          <p:nvPr/>
        </p:nvSpPr>
        <p:spPr>
          <a:xfrm>
            <a:off x="461816" y="286326"/>
            <a:ext cx="632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9F6703-43DB-8F15-0DD0-6A516749C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1"/>
          <a:stretch/>
        </p:blipFill>
        <p:spPr>
          <a:xfrm>
            <a:off x="3804651" y="664150"/>
            <a:ext cx="2619375" cy="55296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02DAC0-F2B1-5389-76C7-7CAC200C4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85" y="1761010"/>
            <a:ext cx="5143499" cy="4500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8FC4AA-5689-25E0-70E1-0E679766BA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26" t="38056" r="926" b="50000"/>
          <a:stretch/>
        </p:blipFill>
        <p:spPr>
          <a:xfrm>
            <a:off x="6586684" y="691788"/>
            <a:ext cx="5143500" cy="819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31550B-5CC2-D1C1-A920-1B4C175284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78" t="-6528" r="2778" b="78328"/>
          <a:stretch/>
        </p:blipFill>
        <p:spPr>
          <a:xfrm>
            <a:off x="240806" y="2003517"/>
            <a:ext cx="3203894" cy="200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99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조 블루투스 모듈 시연영상">
            <a:hlinkClick r:id="" action="ppaction://media"/>
            <a:extLst>
              <a:ext uri="{FF2B5EF4-FFF2-40B4-BE49-F238E27FC236}">
                <a16:creationId xmlns:a16="http://schemas.microsoft.com/office/drawing/2014/main" id="{B10EFC6D-23DF-075A-1554-11B266AD9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7435" y="457835"/>
            <a:ext cx="9829165" cy="55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6977B1-9802-ACF8-BF17-65C527A17421}"/>
              </a:ext>
            </a:extLst>
          </p:cNvPr>
          <p:cNvSpPr txBox="1"/>
          <p:nvPr/>
        </p:nvSpPr>
        <p:spPr>
          <a:xfrm>
            <a:off x="461816" y="286326"/>
            <a:ext cx="405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HC06 </a:t>
            </a:r>
            <a:r>
              <a:rPr lang="ko-KR" altLang="en-US" sz="3200" dirty="0"/>
              <a:t>모듈 사용하기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9F6703-43DB-8F15-0DD0-6A516749C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1"/>
          <a:stretch/>
        </p:blipFill>
        <p:spPr>
          <a:xfrm>
            <a:off x="3967309" y="871101"/>
            <a:ext cx="2619375" cy="55296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02DAC0-F2B1-5389-76C7-7CAC200C4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259" y="1916401"/>
            <a:ext cx="5143499" cy="4500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8FC4AA-5689-25E0-70E1-0E679766BA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26" t="38056" r="926" b="50000"/>
          <a:stretch/>
        </p:blipFill>
        <p:spPr>
          <a:xfrm>
            <a:off x="6783977" y="819754"/>
            <a:ext cx="5143500" cy="819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31550B-5CC2-D1C1-A920-1B4C175284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78" t="-6528" r="2778" b="78328"/>
          <a:stretch/>
        </p:blipFill>
        <p:spPr>
          <a:xfrm>
            <a:off x="240806" y="1655302"/>
            <a:ext cx="3203894" cy="20077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B5FD45-EBA2-2768-AEF8-9D1F47CAC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806" y="4198811"/>
            <a:ext cx="3463928" cy="3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54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6977B1-9802-ACF8-BF17-65C527A17421}"/>
              </a:ext>
            </a:extLst>
          </p:cNvPr>
          <p:cNvSpPr txBox="1"/>
          <p:nvPr/>
        </p:nvSpPr>
        <p:spPr>
          <a:xfrm>
            <a:off x="1932321" y="1801885"/>
            <a:ext cx="78396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부록</a:t>
            </a:r>
            <a:endParaRPr lang="en-US" altLang="ko-KR" sz="4800" dirty="0"/>
          </a:p>
          <a:p>
            <a:endParaRPr lang="en-US" altLang="ko-KR" sz="3200" dirty="0"/>
          </a:p>
          <a:p>
            <a:r>
              <a:rPr lang="en-US" altLang="ko-KR" sz="3200" dirty="0"/>
              <a:t>NUCLEO-429ZI </a:t>
            </a:r>
            <a:r>
              <a:rPr lang="ko-KR" altLang="en-US" sz="3200" dirty="0"/>
              <a:t>보드로</a:t>
            </a:r>
            <a:endParaRPr lang="en-US" altLang="ko-KR" sz="3200" dirty="0"/>
          </a:p>
          <a:p>
            <a:r>
              <a:rPr lang="en-US" altLang="ko-KR" sz="3200" dirty="0"/>
              <a:t>HC-06 </a:t>
            </a:r>
            <a:r>
              <a:rPr lang="ko-KR" altLang="en-US" sz="3200" dirty="0" err="1"/>
              <a:t>블루투스</a:t>
            </a:r>
            <a:r>
              <a:rPr lang="en-US" altLang="ko-KR" sz="3200" dirty="0"/>
              <a:t> </a:t>
            </a:r>
            <a:r>
              <a:rPr lang="ko-KR" altLang="en-US" sz="3200" dirty="0"/>
              <a:t>모듈 연결하여</a:t>
            </a:r>
            <a:endParaRPr lang="en-US" altLang="ko-KR" sz="3200" dirty="0"/>
          </a:p>
          <a:p>
            <a:r>
              <a:rPr lang="en-US" altLang="ko-KR" sz="3200" dirty="0"/>
              <a:t>LED </a:t>
            </a:r>
            <a:r>
              <a:rPr lang="ko-KR" altLang="en-US" sz="3200" dirty="0"/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400136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blogthumb-phinf.pstatic.net/MjAxODAyMTlfMTQ2/MDAxNTE5MDI4MjY4ODcz.y4vWpSkaG30nXlC3l1-6Hp1LSv8d2AUz58_gzgjnq7wg.f_6hdfL_4EsLmTaJda5W_t6N99Ie3UIq7haXFj7_57Eg.JPEG.roboholic84/HC06%ED%9A%8C%EB%A1%9C%EB%8F%842.jpg?type=w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90" y="1671851"/>
            <a:ext cx="5601051" cy="336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8F050E-90EC-CDAF-32AA-1762EAF5066E}"/>
              </a:ext>
            </a:extLst>
          </p:cNvPr>
          <p:cNvSpPr txBox="1"/>
          <p:nvPr/>
        </p:nvSpPr>
        <p:spPr>
          <a:xfrm>
            <a:off x="461816" y="286326"/>
            <a:ext cx="4422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모듈배치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6" y="1453487"/>
            <a:ext cx="5531893" cy="414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52200B7-0EB6-621A-1D05-C4B977F94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48" y="2018212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021D61-5B4C-AAF0-3B91-8EC6434F73AD}"/>
              </a:ext>
            </a:extLst>
          </p:cNvPr>
          <p:cNvSpPr txBox="1"/>
          <p:nvPr/>
        </p:nvSpPr>
        <p:spPr>
          <a:xfrm>
            <a:off x="5059681" y="1382286"/>
            <a:ext cx="654013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111111"/>
                </a:solidFill>
                <a:effectLst/>
              </a:rPr>
              <a:t>블루투스 통신 개요</a:t>
            </a:r>
            <a:endParaRPr lang="en-US" altLang="ko-KR" b="0" i="0" dirty="0">
              <a:solidFill>
                <a:srgbClr val="111111"/>
              </a:solidFill>
              <a:effectLst/>
            </a:endParaRPr>
          </a:p>
          <a:p>
            <a:pPr algn="l"/>
            <a:endParaRPr lang="ko-KR" altLang="en-US" b="0" i="0" dirty="0">
              <a:solidFill>
                <a:srgbClr val="111111"/>
              </a:solidFill>
              <a:effectLst/>
            </a:endParaRPr>
          </a:p>
          <a:p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블루투스의 무선 시스템은 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ISM 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주파수 대역인 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2400~2483.5MHz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를 사용한다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.</a:t>
            </a:r>
          </a:p>
          <a:p>
            <a:endParaRPr lang="en-US" altLang="ko-KR" sz="1400" b="0" i="0" dirty="0">
              <a:solidFill>
                <a:srgbClr val="4D5256"/>
              </a:solidFill>
              <a:effectLst/>
            </a:endParaRPr>
          </a:p>
          <a:p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이 주파수 대역은 산업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의료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과학용으로 할당된 주파수로 따로 전파사용에 대한 허가를 받을 필요가 없어서 개인 무선 통신에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100m 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까지 가능하다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. </a:t>
            </a:r>
          </a:p>
          <a:p>
            <a:endParaRPr lang="en-US" altLang="ko-KR" sz="1400" dirty="0">
              <a:solidFill>
                <a:srgbClr val="4D5256"/>
              </a:solidFill>
            </a:endParaRPr>
          </a:p>
          <a:p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좁은 대역대에 많은 기기가 </a:t>
            </a:r>
            <a:r>
              <a:rPr lang="ko-KR" altLang="en-US" sz="1400" b="0" i="0" dirty="0" err="1">
                <a:solidFill>
                  <a:srgbClr val="4D5256"/>
                </a:solidFill>
                <a:effectLst/>
              </a:rPr>
              <a:t>몰리다보니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 충돌이나 간섭 가능성이 생기게 됐는데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이를 피하기 위해 주파수 </a:t>
            </a:r>
            <a:r>
              <a:rPr lang="ko-KR" altLang="en-US" sz="1400" b="0" i="0" dirty="0" err="1">
                <a:solidFill>
                  <a:srgbClr val="4D5256"/>
                </a:solidFill>
                <a:effectLst/>
              </a:rPr>
              <a:t>호핑기법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(FHSS : Frequency Hop Spread Spectrum)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을 사용하여  쓰인다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. </a:t>
            </a:r>
          </a:p>
          <a:p>
            <a:endParaRPr lang="en-US" altLang="ko-KR" sz="1400" b="0" i="0" dirty="0">
              <a:solidFill>
                <a:srgbClr val="4D5256"/>
              </a:solidFill>
              <a:effectLst/>
            </a:endParaRPr>
          </a:p>
          <a:p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데이터 전송 거리는 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10m 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정도로 최대 간섭과 </a:t>
            </a:r>
            <a:r>
              <a:rPr lang="ko-KR" altLang="en-US" sz="1400" b="0" i="0" dirty="0" err="1">
                <a:solidFill>
                  <a:srgbClr val="4D5256"/>
                </a:solidFill>
                <a:effectLst/>
              </a:rPr>
              <a:t>페이딩을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 방지한다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. </a:t>
            </a:r>
          </a:p>
          <a:p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주파수 </a:t>
            </a:r>
            <a:r>
              <a:rPr lang="ko-KR" altLang="en-US" sz="1400" b="0" i="0" dirty="0" err="1">
                <a:solidFill>
                  <a:srgbClr val="4D5256"/>
                </a:solidFill>
                <a:effectLst/>
              </a:rPr>
              <a:t>호핑기법은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 짧은 시간에 주파수를 이동하면서 패킷을 잘게 </a:t>
            </a:r>
            <a:r>
              <a:rPr lang="ko-KR" altLang="en-US" sz="1400" b="0" i="0" dirty="0" err="1">
                <a:solidFill>
                  <a:srgbClr val="4D5256"/>
                </a:solidFill>
                <a:effectLst/>
              </a:rPr>
              <a:t>잘게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 보내는 방식이다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. 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이 </a:t>
            </a:r>
            <a:r>
              <a:rPr lang="ko-KR" altLang="en-US" sz="1400" b="0" i="0" dirty="0" err="1">
                <a:solidFill>
                  <a:srgbClr val="4D5256"/>
                </a:solidFill>
                <a:effectLst/>
              </a:rPr>
              <a:t>호핑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 방식을 </a:t>
            </a:r>
            <a:r>
              <a:rPr lang="ko-KR" altLang="en-US" sz="1400" b="0" i="0" dirty="0" err="1">
                <a:solidFill>
                  <a:srgbClr val="4D5256"/>
                </a:solidFill>
                <a:effectLst/>
              </a:rPr>
              <a:t>매칭하는게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 일반적인 우리가 알고 있는 블루투스 연결이라는 개념이다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. </a:t>
            </a:r>
          </a:p>
          <a:p>
            <a:endParaRPr lang="en-US" altLang="ko-KR" sz="1400" dirty="0">
              <a:solidFill>
                <a:srgbClr val="4D5256"/>
              </a:solidFill>
            </a:endParaRPr>
          </a:p>
          <a:p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블루투스는 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Master-Slave 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형태로 구성되며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한 개의 블루투스 장치에 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7</a:t>
            </a:r>
            <a:r>
              <a:rPr lang="ko-KR" altLang="en-US" sz="1400" b="0" i="0" dirty="0">
                <a:solidFill>
                  <a:srgbClr val="4D5256"/>
                </a:solidFill>
                <a:effectLst/>
              </a:rPr>
              <a:t>개가 동시 접속 가능하다</a:t>
            </a:r>
            <a:r>
              <a:rPr lang="en-US" altLang="ko-KR" sz="1400" b="0" i="0" dirty="0">
                <a:solidFill>
                  <a:srgbClr val="4D5256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723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311" y="6123375"/>
            <a:ext cx="3621207" cy="7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USART2 - PA3, PD5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800DF-BA26-83F1-1851-B14E6DCC50B7}"/>
              </a:ext>
            </a:extLst>
          </p:cNvPr>
          <p:cNvSpPr txBox="1"/>
          <p:nvPr/>
        </p:nvSpPr>
        <p:spPr>
          <a:xfrm>
            <a:off x="461816" y="286326"/>
            <a:ext cx="632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USART2 </a:t>
            </a:r>
            <a:r>
              <a:rPr lang="ko-KR" altLang="en-US" sz="3200" dirty="0"/>
              <a:t>설정 </a:t>
            </a:r>
            <a:r>
              <a:rPr lang="en-US" altLang="ko-KR" sz="3200" dirty="0"/>
              <a:t>(STM32 – HC-06)</a:t>
            </a:r>
            <a:endParaRPr lang="ko-KR" altLang="en-US" sz="3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133" y="1022416"/>
            <a:ext cx="6643688" cy="510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4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5" y="3103897"/>
            <a:ext cx="5564306" cy="3610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10" y="1422961"/>
            <a:ext cx="7600950" cy="3486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B800DF-BA26-83F1-1851-B14E6DCC50B7}"/>
              </a:ext>
            </a:extLst>
          </p:cNvPr>
          <p:cNvSpPr txBox="1"/>
          <p:nvPr/>
        </p:nvSpPr>
        <p:spPr>
          <a:xfrm>
            <a:off x="461816" y="286326"/>
            <a:ext cx="6322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GPIO </a:t>
            </a:r>
            <a:r>
              <a:rPr lang="ko-KR" altLang="en-US" sz="3200" dirty="0"/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427464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37" y="2888668"/>
            <a:ext cx="4685311" cy="34833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36" y="1214147"/>
            <a:ext cx="4685311" cy="1009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977B1-9802-ACF8-BF17-65C527A17421}"/>
              </a:ext>
            </a:extLst>
          </p:cNvPr>
          <p:cNvSpPr txBox="1"/>
          <p:nvPr/>
        </p:nvSpPr>
        <p:spPr>
          <a:xfrm>
            <a:off x="461816" y="286326"/>
            <a:ext cx="2663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main.c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378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조 블루투스 모듈 시연영상(HC06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0838" y="466497"/>
            <a:ext cx="9849998" cy="55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F4744-A564-E110-2743-B13F8D7619CF}"/>
              </a:ext>
            </a:extLst>
          </p:cNvPr>
          <p:cNvSpPr txBox="1"/>
          <p:nvPr/>
        </p:nvSpPr>
        <p:spPr>
          <a:xfrm>
            <a:off x="757646" y="466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D5256"/>
                </a:solidFill>
                <a:effectLst/>
                <a:latin typeface="Helvetica Neue"/>
              </a:rPr>
              <a:t>블루투스 통신 구조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9D41F7-3CD0-45BF-49FE-D4C69A2ED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021" y="1140750"/>
            <a:ext cx="3496783" cy="276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FD5EC-06A9-47CA-02E8-36F0B8D5E24A}"/>
              </a:ext>
            </a:extLst>
          </p:cNvPr>
          <p:cNvSpPr txBox="1"/>
          <p:nvPr/>
        </p:nvSpPr>
        <p:spPr>
          <a:xfrm>
            <a:off x="844731" y="4284473"/>
            <a:ext cx="1120793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블루투스는 기본적으로 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Master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와 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Slave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인 주종인 역할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(ROLE)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로 동작한다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.</a:t>
            </a:r>
          </a:p>
          <a:p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 </a:t>
            </a:r>
          </a:p>
          <a:p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2. 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통상적으로 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Inquiry(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검색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) 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및 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Page(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연결요청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)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을 하는 쪽을 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Master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라고 하며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, Inquiry Scan(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검색 대기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) 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및 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Page Scan(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연결 대기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)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를 하는 쪽을 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Slave 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라고 한다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. </a:t>
            </a:r>
          </a:p>
          <a:p>
            <a:endParaRPr lang="en-US" altLang="ko-KR" sz="1400" b="0" i="0" dirty="0">
              <a:solidFill>
                <a:srgbClr val="111111"/>
              </a:solidFill>
              <a:effectLst/>
            </a:endParaRPr>
          </a:p>
          <a:p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3. Master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가 주변의 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Slave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를 찾으면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(Inquiry), Slave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는 자신의 정보를 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Master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에게 송신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(Inquiry Response)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한다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.</a:t>
            </a:r>
          </a:p>
          <a:p>
            <a:endParaRPr lang="en-US" altLang="ko-KR" sz="1400" b="0" i="0" dirty="0">
              <a:solidFill>
                <a:srgbClr val="111111"/>
              </a:solidFill>
              <a:effectLst/>
            </a:endParaRPr>
          </a:p>
          <a:p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4. Slave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의 정보가 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Master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와 일치하면 상호 연결이 이루어 지며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, </a:t>
            </a:r>
            <a:r>
              <a:rPr lang="ko-KR" altLang="en-US" sz="1400" b="0" i="0" dirty="0">
                <a:solidFill>
                  <a:srgbClr val="111111"/>
                </a:solidFill>
                <a:effectLst/>
              </a:rPr>
              <a:t>데이터 전송이 가능하게 한다</a:t>
            </a:r>
            <a:r>
              <a:rPr lang="en-US" altLang="ko-KR" sz="1400" b="0" i="0" dirty="0">
                <a:solidFill>
                  <a:srgbClr val="111111"/>
                </a:solidFill>
                <a:effectLst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9778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2C32A22-1482-9CB3-D9C6-40BDDF5BF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42" y="1968477"/>
            <a:ext cx="3472407" cy="292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CD66E1-2851-8D14-61A0-E2192724B1B7}"/>
              </a:ext>
            </a:extLst>
          </p:cNvPr>
          <p:cNvSpPr txBox="1"/>
          <p:nvPr/>
        </p:nvSpPr>
        <p:spPr>
          <a:xfrm>
            <a:off x="5582193" y="269033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D5256"/>
                </a:solidFill>
                <a:effectLst/>
              </a:rPr>
              <a:t>블루투스 연결을 위해서는 </a:t>
            </a:r>
            <a:r>
              <a:rPr lang="en-US" altLang="ko-KR" b="0" i="0" dirty="0">
                <a:solidFill>
                  <a:srgbClr val="4D5256"/>
                </a:solidFill>
                <a:effectLst/>
              </a:rPr>
              <a:t>Master(</a:t>
            </a:r>
            <a:r>
              <a:rPr lang="ko-KR" altLang="en-US" b="0" i="0" dirty="0">
                <a:solidFill>
                  <a:srgbClr val="4D5256"/>
                </a:solidFill>
                <a:effectLst/>
              </a:rPr>
              <a:t>스마트폰</a:t>
            </a:r>
            <a:r>
              <a:rPr lang="en-US" altLang="ko-KR" b="0" i="0" dirty="0">
                <a:solidFill>
                  <a:srgbClr val="4D5256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4D5256"/>
                </a:solidFill>
                <a:effectLst/>
              </a:rPr>
              <a:t>이 생성하는 </a:t>
            </a:r>
            <a:endParaRPr lang="en-US" altLang="ko-KR" b="0" i="0" dirty="0">
              <a:solidFill>
                <a:srgbClr val="4D5256"/>
              </a:solidFill>
              <a:effectLst/>
            </a:endParaRPr>
          </a:p>
          <a:p>
            <a:r>
              <a:rPr lang="ko-KR" altLang="en-US" b="0" i="0" dirty="0">
                <a:solidFill>
                  <a:srgbClr val="4D5256"/>
                </a:solidFill>
                <a:effectLst/>
              </a:rPr>
              <a:t>주파수 </a:t>
            </a:r>
            <a:r>
              <a:rPr lang="ko-KR" altLang="en-US" b="0" i="0" dirty="0" err="1">
                <a:solidFill>
                  <a:srgbClr val="4D5256"/>
                </a:solidFill>
                <a:effectLst/>
              </a:rPr>
              <a:t>호핑에</a:t>
            </a:r>
            <a:r>
              <a:rPr lang="ko-KR" altLang="en-US" b="0" i="0" dirty="0">
                <a:solidFill>
                  <a:srgbClr val="4D5256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4D5256"/>
                </a:solidFill>
                <a:effectLst/>
              </a:rPr>
              <a:t>Slave(</a:t>
            </a:r>
            <a:r>
              <a:rPr lang="ko-KR" altLang="en-US" b="0" i="0" dirty="0">
                <a:solidFill>
                  <a:srgbClr val="4D5256"/>
                </a:solidFill>
                <a:effectLst/>
              </a:rPr>
              <a:t>모듈</a:t>
            </a:r>
            <a:r>
              <a:rPr lang="en-US" altLang="ko-KR" b="0" i="0" dirty="0">
                <a:solidFill>
                  <a:srgbClr val="4D5256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4D5256"/>
                </a:solidFill>
                <a:effectLst/>
              </a:rPr>
              <a:t>를 </a:t>
            </a:r>
            <a:r>
              <a:rPr lang="ko-KR" altLang="en-US" b="0" i="0" dirty="0" err="1">
                <a:solidFill>
                  <a:srgbClr val="4D5256"/>
                </a:solidFill>
                <a:effectLst/>
              </a:rPr>
              <a:t>동기화시켜야</a:t>
            </a:r>
            <a:r>
              <a:rPr lang="ko-KR" altLang="en-US" b="0" i="0" dirty="0">
                <a:solidFill>
                  <a:srgbClr val="4D5256"/>
                </a:solidFill>
                <a:effectLst/>
              </a:rPr>
              <a:t> 한다</a:t>
            </a:r>
            <a:r>
              <a:rPr lang="en-US" altLang="ko-KR" b="0" i="0" dirty="0">
                <a:solidFill>
                  <a:srgbClr val="4D5256"/>
                </a:solidFill>
                <a:effectLst/>
              </a:rPr>
              <a:t>. </a:t>
            </a:r>
          </a:p>
          <a:p>
            <a:endParaRPr lang="en-US" altLang="ko-KR" dirty="0">
              <a:solidFill>
                <a:srgbClr val="4D5256"/>
              </a:solidFill>
            </a:endParaRPr>
          </a:p>
          <a:p>
            <a:r>
              <a:rPr lang="en-US" altLang="ko-KR" b="0" i="0" dirty="0">
                <a:solidFill>
                  <a:srgbClr val="4D5256"/>
                </a:solidFill>
                <a:effectLst/>
              </a:rPr>
              <a:t>master</a:t>
            </a:r>
            <a:r>
              <a:rPr lang="ko-KR" altLang="en-US" b="0" i="0" dirty="0">
                <a:solidFill>
                  <a:srgbClr val="4D5256"/>
                </a:solidFill>
                <a:effectLst/>
              </a:rPr>
              <a:t>와 </a:t>
            </a:r>
            <a:r>
              <a:rPr lang="en-US" altLang="ko-KR" dirty="0">
                <a:solidFill>
                  <a:srgbClr val="4D5256"/>
                </a:solidFill>
              </a:rPr>
              <a:t>S</a:t>
            </a:r>
            <a:r>
              <a:rPr lang="en-US" altLang="ko-KR" b="0" i="0" dirty="0">
                <a:solidFill>
                  <a:srgbClr val="4D5256"/>
                </a:solidFill>
                <a:effectLst/>
              </a:rPr>
              <a:t>lave</a:t>
            </a:r>
            <a:r>
              <a:rPr lang="ko-KR" altLang="en-US" b="0" i="0" dirty="0">
                <a:solidFill>
                  <a:srgbClr val="4D5256"/>
                </a:solidFill>
                <a:effectLst/>
              </a:rPr>
              <a:t>는 상황에 따라 역할을 바꿀 수 있고 </a:t>
            </a:r>
            <a:endParaRPr lang="en-US" altLang="ko-KR" b="0" i="0" dirty="0">
              <a:solidFill>
                <a:srgbClr val="4D5256"/>
              </a:solidFill>
              <a:effectLst/>
            </a:endParaRPr>
          </a:p>
          <a:p>
            <a:r>
              <a:rPr lang="en-US" altLang="ko-KR" dirty="0">
                <a:solidFill>
                  <a:srgbClr val="4D5256"/>
                </a:solidFill>
              </a:rPr>
              <a:t>S</a:t>
            </a:r>
            <a:r>
              <a:rPr lang="en-US" altLang="ko-KR" b="0" i="0" dirty="0">
                <a:solidFill>
                  <a:srgbClr val="4D5256"/>
                </a:solidFill>
                <a:effectLst/>
              </a:rPr>
              <a:t>lave</a:t>
            </a:r>
            <a:r>
              <a:rPr lang="ko-KR" altLang="en-US" b="0" i="0" dirty="0" err="1">
                <a:solidFill>
                  <a:srgbClr val="4D5256"/>
                </a:solidFill>
                <a:effectLst/>
              </a:rPr>
              <a:t>끼리는</a:t>
            </a:r>
            <a:r>
              <a:rPr lang="ko-KR" altLang="en-US" b="0" i="0" dirty="0">
                <a:solidFill>
                  <a:srgbClr val="4D5256"/>
                </a:solidFill>
                <a:effectLst/>
              </a:rPr>
              <a:t> 통신이 불가능하다</a:t>
            </a:r>
            <a:r>
              <a:rPr lang="en-US" altLang="ko-KR" b="0" i="0" dirty="0">
                <a:solidFill>
                  <a:srgbClr val="4D5256"/>
                </a:solidFill>
                <a:effectLst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35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CBAE00-EA3F-74AC-6583-75C361A6D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2"/>
          <a:stretch/>
        </p:blipFill>
        <p:spPr>
          <a:xfrm>
            <a:off x="2945769" y="1396405"/>
            <a:ext cx="6439799" cy="4352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8F050E-90EC-CDAF-32AA-1762EAF5066E}"/>
              </a:ext>
            </a:extLst>
          </p:cNvPr>
          <p:cNvSpPr txBox="1"/>
          <p:nvPr/>
        </p:nvSpPr>
        <p:spPr>
          <a:xfrm>
            <a:off x="461816" y="286326"/>
            <a:ext cx="4422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FB155BC</a:t>
            </a:r>
            <a:r>
              <a:rPr lang="en-US" altLang="ko-KR" sz="4000" dirty="0"/>
              <a:t> </a:t>
            </a:r>
            <a:r>
              <a:rPr lang="ko-KR" altLang="en-US" sz="3200" dirty="0"/>
              <a:t>핀 구성</a:t>
            </a:r>
          </a:p>
        </p:txBody>
      </p:sp>
    </p:spTree>
    <p:extLst>
      <p:ext uri="{BB962C8B-B14F-4D97-AF65-F5344CB8AC3E}">
        <p14:creationId xmlns:p14="http://schemas.microsoft.com/office/powerpoint/2010/main" val="16826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8F050E-90EC-CDAF-32AA-1762EAF5066E}"/>
              </a:ext>
            </a:extLst>
          </p:cNvPr>
          <p:cNvSpPr txBox="1"/>
          <p:nvPr/>
        </p:nvSpPr>
        <p:spPr>
          <a:xfrm>
            <a:off x="461816" y="286326"/>
            <a:ext cx="5005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FB155BC</a:t>
            </a:r>
            <a:r>
              <a:rPr lang="en-US" altLang="ko-KR" sz="4000" dirty="0"/>
              <a:t> </a:t>
            </a:r>
            <a:r>
              <a:rPr lang="ko-KR" altLang="en-US" sz="3200" dirty="0"/>
              <a:t>시스템 연결도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6CADB-BC21-2878-E9AB-94BE39A6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55" y="1428455"/>
            <a:ext cx="6201640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7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8F050E-90EC-CDAF-32AA-1762EAF5066E}"/>
              </a:ext>
            </a:extLst>
          </p:cNvPr>
          <p:cNvSpPr txBox="1"/>
          <p:nvPr/>
        </p:nvSpPr>
        <p:spPr>
          <a:xfrm>
            <a:off x="461816" y="286326"/>
            <a:ext cx="652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UART </a:t>
            </a:r>
            <a:r>
              <a:rPr lang="ko-KR" altLang="en-US" sz="3200" dirty="0"/>
              <a:t>통신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F6DC6FBC-71D3-95EC-F3EB-791C8EC841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104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02C82761-BDE4-B7B6-903C-039F722AC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92" y="1492702"/>
            <a:ext cx="3270034" cy="233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526F02-5EED-8FDC-621A-379A1D91D2B0}"/>
              </a:ext>
            </a:extLst>
          </p:cNvPr>
          <p:cNvSpPr txBox="1"/>
          <p:nvPr/>
        </p:nvSpPr>
        <p:spPr>
          <a:xfrm>
            <a:off x="1846252" y="4572597"/>
            <a:ext cx="9309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4D5256"/>
                </a:solidFill>
                <a:effectLst/>
                <a:latin typeface="Helvetica Neue"/>
              </a:rPr>
              <a:t>UART(Universal Asynchronous Receiver/Transmitter) </a:t>
            </a:r>
            <a:r>
              <a:rPr lang="ko-KR" altLang="en-US" b="0" i="0" dirty="0">
                <a:solidFill>
                  <a:srgbClr val="4D5256"/>
                </a:solidFill>
                <a:effectLst/>
                <a:latin typeface="Helvetica Neue"/>
              </a:rPr>
              <a:t> 범용 비동기화 송수신기</a:t>
            </a:r>
          </a:p>
          <a:p>
            <a:pPr algn="l"/>
            <a:r>
              <a:rPr lang="ko-KR" altLang="en-US" b="0" i="0" dirty="0">
                <a:solidFill>
                  <a:srgbClr val="4D5256"/>
                </a:solidFill>
                <a:effectLst/>
                <a:latin typeface="Helvetica Neue"/>
              </a:rPr>
              <a:t>병렬 데이터를 직렬 형식으로 전환하여 데이터를 전송하는 컴퓨터 하드웨어의 일종이다</a:t>
            </a:r>
            <a:r>
              <a:rPr lang="en-US" altLang="ko-KR" b="0" i="0" dirty="0">
                <a:solidFill>
                  <a:srgbClr val="4D5256"/>
                </a:solidFill>
                <a:effectLst/>
                <a:latin typeface="Helvetica Neu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4D5256"/>
                </a:solidFill>
                <a:effectLst/>
                <a:latin typeface="Helvetica Neue"/>
              </a:rPr>
              <a:t>시리얼 기반 </a:t>
            </a:r>
            <a:r>
              <a:rPr lang="ko-KR" altLang="en-US" b="0" i="0" dirty="0" err="1">
                <a:solidFill>
                  <a:srgbClr val="4D5256"/>
                </a:solidFill>
                <a:effectLst/>
                <a:latin typeface="Helvetica Neue"/>
              </a:rPr>
              <a:t>통식</a:t>
            </a:r>
            <a:r>
              <a:rPr lang="ko-KR" altLang="en-US" b="0" i="0" dirty="0">
                <a:solidFill>
                  <a:srgbClr val="4D5256"/>
                </a:solidFill>
                <a:effectLst/>
                <a:latin typeface="Helvetica Neue"/>
              </a:rPr>
              <a:t> 방식으로 보통 </a:t>
            </a:r>
            <a:r>
              <a:rPr lang="en-US" altLang="ko-KR" b="0" i="0" dirty="0">
                <a:solidFill>
                  <a:srgbClr val="4D5256"/>
                </a:solidFill>
                <a:effectLst/>
                <a:latin typeface="Helvetica Neue"/>
              </a:rPr>
              <a:t>RS_232 </a:t>
            </a:r>
            <a:r>
              <a:rPr lang="ko-KR" altLang="en-US" b="0" i="0" dirty="0">
                <a:solidFill>
                  <a:srgbClr val="4D5256"/>
                </a:solidFill>
                <a:effectLst/>
                <a:latin typeface="Helvetica Neue"/>
              </a:rPr>
              <a:t>를 통해 통신을 지원한다</a:t>
            </a:r>
            <a:r>
              <a:rPr lang="en-US" altLang="ko-KR" b="0" i="0" dirty="0">
                <a:solidFill>
                  <a:srgbClr val="4D5256"/>
                </a:solidFill>
                <a:effectLst/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69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8F050E-90EC-CDAF-32AA-1762EAF5066E}"/>
              </a:ext>
            </a:extLst>
          </p:cNvPr>
          <p:cNvSpPr txBox="1"/>
          <p:nvPr/>
        </p:nvSpPr>
        <p:spPr>
          <a:xfrm>
            <a:off x="461816" y="286326"/>
            <a:ext cx="652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UART </a:t>
            </a:r>
            <a:r>
              <a:rPr lang="ko-KR" altLang="en-US" sz="3200" dirty="0"/>
              <a:t>통신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F6DC6FBC-71D3-95EC-F3EB-791C8EC841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104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46B927-4362-E7AE-D98F-1AA83A44F4F4}"/>
              </a:ext>
            </a:extLst>
          </p:cNvPr>
          <p:cNvSpPr txBox="1"/>
          <p:nvPr/>
        </p:nvSpPr>
        <p:spPr>
          <a:xfrm>
            <a:off x="2318783" y="4830683"/>
            <a:ext cx="76089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동기 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CLK </a:t>
            </a:r>
            <a:r>
              <a:rPr lang="ko-KR" altLang="en-US" sz="1600" dirty="0"/>
              <a:t>핀 필요</a:t>
            </a:r>
            <a:r>
              <a:rPr lang="en-US" altLang="ko-KR" sz="1600" dirty="0"/>
              <a:t>, </a:t>
            </a:r>
            <a:r>
              <a:rPr lang="ko-KR" altLang="en-US" sz="1600" dirty="0"/>
              <a:t>클럭을 기준으로 전송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비동기 </a:t>
            </a:r>
            <a:endParaRPr lang="en-US" altLang="ko-KR" sz="1600" dirty="0"/>
          </a:p>
          <a:p>
            <a:r>
              <a:rPr lang="ko-KR" altLang="en-US" sz="1600" dirty="0"/>
              <a:t> 시작 비트는 항상 </a:t>
            </a:r>
            <a:r>
              <a:rPr lang="en-US" altLang="ko-KR" sz="1600" dirty="0"/>
              <a:t>0(Always Low) </a:t>
            </a:r>
            <a:r>
              <a:rPr lang="ko-KR" altLang="en-US" sz="1600" dirty="0"/>
              <a:t>종료 비트는 항상 </a:t>
            </a:r>
            <a:r>
              <a:rPr lang="en-US" altLang="ko-KR" sz="1600" dirty="0"/>
              <a:t>1(Always High)</a:t>
            </a:r>
          </a:p>
          <a:p>
            <a:r>
              <a:rPr lang="ko-KR" altLang="en-US" sz="1600" dirty="0"/>
              <a:t>시작과 종료가 반복될 때마다</a:t>
            </a:r>
            <a:r>
              <a:rPr lang="en-US" altLang="ko-KR" sz="1600" dirty="0"/>
              <a:t>, </a:t>
            </a:r>
            <a:r>
              <a:rPr lang="ko-KR" altLang="en-US" sz="1600" dirty="0"/>
              <a:t>그 지점에선 항상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15C46DB-67DF-8CFF-5004-227F3FDB0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59" y="2693205"/>
            <a:ext cx="4159245" cy="18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BC33ADD-BCF0-1EBF-2014-AC5B8D883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36" y="674319"/>
            <a:ext cx="4901079" cy="344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9F51B8-BF12-D502-7BB9-B496D0B12F64}"/>
              </a:ext>
            </a:extLst>
          </p:cNvPr>
          <p:cNvSpPr txBox="1"/>
          <p:nvPr/>
        </p:nvSpPr>
        <p:spPr>
          <a:xfrm>
            <a:off x="7418098" y="4117860"/>
            <a:ext cx="3075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9600bps, 8bit, None parity</a:t>
            </a:r>
          </a:p>
          <a:p>
            <a:r>
              <a:rPr lang="en-US" altLang="ko-KR" sz="1600" b="0" i="0" dirty="0">
                <a:solidFill>
                  <a:srgbClr val="4D5256"/>
                </a:solidFill>
                <a:effectLst/>
                <a:latin typeface="Helvetica Neue"/>
              </a:rPr>
              <a:t>01010111(2) ’</a:t>
            </a:r>
            <a:r>
              <a:rPr lang="en-US" altLang="ko-KR" sz="1600" dirty="0">
                <a:solidFill>
                  <a:srgbClr val="4D5256"/>
                </a:solidFill>
                <a:latin typeface="Helvetica Neue"/>
              </a:rPr>
              <a:t>W’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65ADD3-9FFC-45D3-F4BD-6D1F501CD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51" y="1038746"/>
            <a:ext cx="3968859" cy="14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0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0B0297-4A56-2197-535B-3280DAB5F394}"/>
              </a:ext>
            </a:extLst>
          </p:cNvPr>
          <p:cNvSpPr txBox="1"/>
          <p:nvPr/>
        </p:nvSpPr>
        <p:spPr>
          <a:xfrm>
            <a:off x="461816" y="286326"/>
            <a:ext cx="247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회로 구성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3CF80CF-794D-E9C9-F857-B8F51C77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54" y="1292427"/>
            <a:ext cx="3806605" cy="5075473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27ED1FAA-CEE6-810F-1BF5-F02B8F988DA6}"/>
              </a:ext>
            </a:extLst>
          </p:cNvPr>
          <p:cNvGrpSpPr/>
          <p:nvPr/>
        </p:nvGrpSpPr>
        <p:grpSpPr>
          <a:xfrm>
            <a:off x="4570311" y="3443351"/>
            <a:ext cx="7290258" cy="2056947"/>
            <a:chOff x="1001486" y="2094866"/>
            <a:chExt cx="10215154" cy="285156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016054-0462-82DE-A28E-D554FBC994D5}"/>
                </a:ext>
              </a:extLst>
            </p:cNvPr>
            <p:cNvGrpSpPr/>
            <p:nvPr/>
          </p:nvGrpSpPr>
          <p:grpSpPr>
            <a:xfrm>
              <a:off x="1001486" y="2685499"/>
              <a:ext cx="10215154" cy="2260932"/>
              <a:chOff x="1754778" y="2685500"/>
              <a:chExt cx="8499566" cy="152214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5D5E9D8-1BF4-FF8D-7116-E16646F8897F}"/>
                  </a:ext>
                </a:extLst>
              </p:cNvPr>
              <p:cNvSpPr/>
              <p:nvPr/>
            </p:nvSpPr>
            <p:spPr>
              <a:xfrm>
                <a:off x="5029045" y="2685500"/>
                <a:ext cx="1828800" cy="148698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MCU</a:t>
                </a:r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E3CD0468-0FA1-7845-CE3B-FEDA0DEF162A}"/>
                  </a:ext>
                </a:extLst>
              </p:cNvPr>
              <p:cNvSpPr/>
              <p:nvPr/>
            </p:nvSpPr>
            <p:spPr>
              <a:xfrm>
                <a:off x="8425544" y="2685504"/>
                <a:ext cx="1828800" cy="148698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 FB155BC</a:t>
                </a:r>
                <a:endParaRPr lang="ko-KR" altLang="en-US" dirty="0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76E9474-8053-2198-8684-1DCA86E2CE36}"/>
                  </a:ext>
                </a:extLst>
              </p:cNvPr>
              <p:cNvSpPr/>
              <p:nvPr/>
            </p:nvSpPr>
            <p:spPr>
              <a:xfrm>
                <a:off x="1754778" y="2685503"/>
                <a:ext cx="1828800" cy="148698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PC</a:t>
                </a:r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5A2F44-F9EB-BEFA-1A38-A0F172F6583B}"/>
                  </a:ext>
                </a:extLst>
              </p:cNvPr>
              <p:cNvSpPr txBox="1"/>
              <p:nvPr/>
            </p:nvSpPr>
            <p:spPr>
              <a:xfrm>
                <a:off x="3078481" y="2828832"/>
                <a:ext cx="862149" cy="994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RX</a:t>
                </a: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TX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FAC523-9761-E9DD-F58F-CFC308D6B166}"/>
                  </a:ext>
                </a:extLst>
              </p:cNvPr>
              <p:cNvSpPr txBox="1"/>
              <p:nvPr/>
            </p:nvSpPr>
            <p:spPr>
              <a:xfrm>
                <a:off x="5050971" y="2828831"/>
                <a:ext cx="965103" cy="1378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TX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PA3</a:t>
                </a: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RX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PA2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F541DC-66E0-F280-C5F8-353F0E328015}"/>
                  </a:ext>
                </a:extLst>
              </p:cNvPr>
              <p:cNvSpPr txBox="1"/>
              <p:nvPr/>
            </p:nvSpPr>
            <p:spPr>
              <a:xfrm>
                <a:off x="8409918" y="2822303"/>
                <a:ext cx="862148" cy="994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RX</a:t>
                </a: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TX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CB9139A-CE8E-E89A-BBF2-8854F3057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4390" y="3004457"/>
                <a:ext cx="1454331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575CB7B-5FB1-7D30-E6FE-7387308944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773" y="3004457"/>
                <a:ext cx="151109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55A53E0-842B-D033-A503-38E5D104E964}"/>
                  </a:ext>
                </a:extLst>
              </p:cNvPr>
              <p:cNvSpPr txBox="1"/>
              <p:nvPr/>
            </p:nvSpPr>
            <p:spPr>
              <a:xfrm>
                <a:off x="6278881" y="2822303"/>
                <a:ext cx="862148" cy="1378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TX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PA9</a:t>
                </a:r>
              </a:p>
              <a:p>
                <a:endParaRPr lang="en-US" altLang="ko-KR" dirty="0">
                  <a:solidFill>
                    <a:schemeClr val="bg1"/>
                  </a:solidFill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RX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</a:rPr>
                  <a:t>PA10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905C7F-5181-8516-85F7-995EA9C2FCB2}"/>
                </a:ext>
              </a:extLst>
            </p:cNvPr>
            <p:cNvSpPr/>
            <p:nvPr/>
          </p:nvSpPr>
          <p:spPr>
            <a:xfrm>
              <a:off x="2545443" y="2804160"/>
              <a:ext cx="3094478" cy="2024795"/>
            </a:xfrm>
            <a:prstGeom prst="rect">
              <a:avLst/>
            </a:prstGeom>
            <a:noFill/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highlight>
                  <a:srgbClr val="FFFF00"/>
                </a:highlight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FB0713D-C93E-77A9-A981-EDEE4F1A82FE}"/>
                </a:ext>
              </a:extLst>
            </p:cNvPr>
            <p:cNvSpPr/>
            <p:nvPr/>
          </p:nvSpPr>
          <p:spPr>
            <a:xfrm>
              <a:off x="6438753" y="2794464"/>
              <a:ext cx="3094478" cy="2034491"/>
            </a:xfrm>
            <a:prstGeom prst="rect">
              <a:avLst/>
            </a:prstGeom>
            <a:noFill/>
            <a:ln w="254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highlight>
                  <a:srgbClr val="FFFF00"/>
                </a:highlight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06A621-4390-7CB2-6A4A-16A310554DF1}"/>
                </a:ext>
              </a:extLst>
            </p:cNvPr>
            <p:cNvSpPr txBox="1"/>
            <p:nvPr/>
          </p:nvSpPr>
          <p:spPr>
            <a:xfrm>
              <a:off x="7433246" y="2094866"/>
              <a:ext cx="1543784" cy="51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USART1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5EAEC5-A0E9-32CB-F6A6-F2994561E012}"/>
                </a:ext>
              </a:extLst>
            </p:cNvPr>
            <p:cNvSpPr txBox="1"/>
            <p:nvPr/>
          </p:nvSpPr>
          <p:spPr>
            <a:xfrm>
              <a:off x="3413248" y="2119100"/>
              <a:ext cx="1658304" cy="51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USART2</a:t>
              </a:r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E526315-EE43-1B81-38D2-E344F2DD8FD4}"/>
                </a:ext>
              </a:extLst>
            </p:cNvPr>
            <p:cNvCxnSpPr>
              <a:cxnSpLocks/>
            </p:cNvCxnSpPr>
            <p:nvPr/>
          </p:nvCxnSpPr>
          <p:spPr>
            <a:xfrm>
              <a:off x="3152321" y="4199431"/>
              <a:ext cx="1747879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1D92783-B98E-F148-79B6-CE951F9479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2151" y="4199431"/>
              <a:ext cx="18161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14643421-4A84-6AA2-59E2-8DF539EE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009" y="1394891"/>
            <a:ext cx="3707489" cy="183502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2DE7DDB-5656-CC51-35CA-7F0D1D94C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09" y="1442442"/>
            <a:ext cx="3580492" cy="17399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16EE845-C9B0-2EB1-3EF5-0DC0EC7FA7A0}"/>
              </a:ext>
            </a:extLst>
          </p:cNvPr>
          <p:cNvSpPr txBox="1"/>
          <p:nvPr/>
        </p:nvSpPr>
        <p:spPr>
          <a:xfrm>
            <a:off x="9439876" y="835069"/>
            <a:ext cx="110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USART1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EA042F-8A4F-49E0-7F27-84289B59C901}"/>
              </a:ext>
            </a:extLst>
          </p:cNvPr>
          <p:cNvSpPr txBox="1"/>
          <p:nvPr/>
        </p:nvSpPr>
        <p:spPr>
          <a:xfrm>
            <a:off x="6214043" y="871101"/>
            <a:ext cx="118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USART2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253CC3-611B-02A7-0A99-71A6A77BBD5B}"/>
              </a:ext>
            </a:extLst>
          </p:cNvPr>
          <p:cNvSpPr txBox="1"/>
          <p:nvPr/>
        </p:nvSpPr>
        <p:spPr>
          <a:xfrm>
            <a:off x="6342929" y="4489912"/>
            <a:ext cx="923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PC - MCU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2CBA2E-306A-A5AD-E23B-EF0D04A75FB0}"/>
              </a:ext>
            </a:extLst>
          </p:cNvPr>
          <p:cNvSpPr txBox="1"/>
          <p:nvPr/>
        </p:nvSpPr>
        <p:spPr>
          <a:xfrm>
            <a:off x="9214747" y="4507357"/>
            <a:ext cx="13771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MCU – </a:t>
            </a:r>
            <a:r>
              <a:rPr lang="ko-KR" altLang="en-US" sz="1100" dirty="0"/>
              <a:t>모듈</a:t>
            </a:r>
            <a:endParaRPr lang="en-US" altLang="ko-KR" sz="1100" dirty="0"/>
          </a:p>
          <a:p>
            <a:r>
              <a:rPr lang="en-US" altLang="ko-KR" sz="1100" dirty="0"/>
              <a:t>      (</a:t>
            </a:r>
            <a:r>
              <a:rPr lang="ko-KR" altLang="en-US" sz="1100" dirty="0"/>
              <a:t>스마트폰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     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68860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26564</Words>
  <Application>Microsoft Office PowerPoint</Application>
  <PresentationFormat>와이드스크린</PresentationFormat>
  <Paragraphs>4424</Paragraphs>
  <Slides>23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Helvetica Neue</vt:lpstr>
      <vt:lpstr>맑은 고딕</vt:lpstr>
      <vt:lpstr>Arial</vt:lpstr>
      <vt:lpstr>Consolas</vt:lpstr>
      <vt:lpstr>Office 테마</vt:lpstr>
      <vt:lpstr>UART 를 통한 개발 보드와 스마트폰 간의 블루투스 통신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블루투스 모듈 </dc:title>
  <dc:creator>이세현[ 학부졸업 / 전자·기계융합공학과 ]</dc:creator>
  <cp:lastModifiedBy>AIoT24</cp:lastModifiedBy>
  <cp:revision>63</cp:revision>
  <dcterms:created xsi:type="dcterms:W3CDTF">2023-06-14T05:05:07Z</dcterms:created>
  <dcterms:modified xsi:type="dcterms:W3CDTF">2023-06-15T02:04:43Z</dcterms:modified>
</cp:coreProperties>
</file>